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79" r:id="rId2"/>
    <p:sldId id="280" r:id="rId3"/>
    <p:sldId id="281" r:id="rId4"/>
    <p:sldId id="282" r:id="rId5"/>
    <p:sldId id="284" r:id="rId6"/>
    <p:sldId id="285" r:id="rId7"/>
    <p:sldId id="286" r:id="rId8"/>
    <p:sldId id="288" r:id="rId9"/>
    <p:sldId id="289" r:id="rId10"/>
    <p:sldId id="275" r:id="rId11"/>
    <p:sldId id="274" r:id="rId12"/>
    <p:sldId id="257" r:id="rId13"/>
    <p:sldId id="258" r:id="rId14"/>
    <p:sldId id="276" r:id="rId15"/>
    <p:sldId id="259" r:id="rId16"/>
    <p:sldId id="260" r:id="rId17"/>
    <p:sldId id="277" r:id="rId18"/>
    <p:sldId id="278" r:id="rId19"/>
    <p:sldId id="261" r:id="rId20"/>
    <p:sldId id="262" r:id="rId2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A0521-A43A-4519-89D0-FD849AFD4930}" type="datetimeFigureOut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A178B-B6D7-4BBB-B5E6-8E78DB2A01F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4329-3F58-4CDE-ABD0-27BD77F73B16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8EC7-2235-4051-A010-E534227D62E0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7CEC1-6450-45C9-A961-6EEF5B741CD5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CA011-4F17-4508-A451-A4B5F50D2BD0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410D6-DF7C-4778-92A7-66FCE7E987C0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2BC7-57FB-4D9D-9D87-CD882E162386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1301-AED5-42DE-AD8F-CD70408DD300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6831-1D88-4AF2-801D-CBD67991BCD0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E7544-D611-43B1-ABC7-BFE03C1A789F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247C-2D8E-46FC-AFD5-6396B305BF81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D5831-F321-472D-9DD9-475C5CC987B0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手繪多邊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12C46C-3BFA-477D-B105-B201D3593935}" type="datetime1">
              <a:rPr lang="zh-TW" altLang="en-US" smtClean="0"/>
              <a:pPr/>
              <a:t>2012/1/3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16EA46B-CD76-4817-8541-1CC2F562E4AF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r>
              <a:rPr lang="zh-TW" altLang="en-US" sz="6000" b="1" dirty="0" smtClean="0">
                <a:solidFill>
                  <a:srgbClr val="FFC000"/>
                </a:solidFill>
              </a:rPr>
              <a:t>品管實務期末報告</a:t>
            </a:r>
            <a:r>
              <a:rPr lang="en-US" altLang="zh-TW" sz="6000" b="1" dirty="0" smtClean="0">
                <a:solidFill>
                  <a:srgbClr val="FFC000"/>
                </a:solidFill>
              </a:rPr>
              <a:t/>
            </a:r>
            <a:br>
              <a:rPr lang="en-US" altLang="zh-TW" sz="6000" b="1" dirty="0" smtClean="0">
                <a:solidFill>
                  <a:srgbClr val="FFC000"/>
                </a:solidFill>
              </a:rPr>
            </a:br>
            <a:r>
              <a:rPr lang="en-US" altLang="zh-TW" sz="3200" b="1" dirty="0" smtClean="0">
                <a:solidFill>
                  <a:srgbClr val="FFC000"/>
                </a:solidFill>
              </a:rPr>
              <a:t/>
            </a:r>
            <a:br>
              <a:rPr lang="en-US" altLang="zh-TW" sz="3200" b="1" dirty="0" smtClean="0">
                <a:solidFill>
                  <a:srgbClr val="FFC000"/>
                </a:solidFill>
              </a:rPr>
            </a:br>
            <a:r>
              <a:rPr lang="zh-TW" altLang="en-US" sz="2400" dirty="0" smtClean="0">
                <a:solidFill>
                  <a:srgbClr val="FFC000"/>
                </a:solidFill>
              </a:rPr>
              <a:t>量測變異分析－以斯斯解痛錠為例</a:t>
            </a:r>
            <a:r>
              <a:rPr lang="en-US" altLang="zh-TW" sz="2400" dirty="0" smtClean="0">
                <a:solidFill>
                  <a:srgbClr val="FFC000"/>
                </a:solidFill>
              </a:rPr>
              <a:t/>
            </a:r>
            <a:br>
              <a:rPr lang="en-US" altLang="zh-TW" sz="2400" dirty="0" smtClean="0">
                <a:solidFill>
                  <a:srgbClr val="FFC000"/>
                </a:solidFill>
              </a:rPr>
            </a:br>
            <a:r>
              <a:rPr lang="zh-TW" altLang="en-US" sz="2400" dirty="0" smtClean="0">
                <a:solidFill>
                  <a:srgbClr val="FFC000"/>
                </a:solidFill>
              </a:rPr>
              <a:t>與</a:t>
            </a:r>
            <a:r>
              <a:rPr lang="en-US" altLang="zh-TW" sz="2400" dirty="0" smtClean="0">
                <a:solidFill>
                  <a:srgbClr val="FFC000"/>
                </a:solidFill>
              </a:rPr>
              <a:t/>
            </a:r>
            <a:br>
              <a:rPr lang="en-US" altLang="zh-TW" sz="2400" dirty="0" smtClean="0">
                <a:solidFill>
                  <a:srgbClr val="FFC000"/>
                </a:solidFill>
              </a:rPr>
            </a:br>
            <a:r>
              <a:rPr lang="zh-TW" altLang="en-US" sz="2400" dirty="0" smtClean="0">
                <a:solidFill>
                  <a:srgbClr val="FFC000"/>
                </a:solidFill>
              </a:rPr>
              <a:t>部分因子設計－應用於</a:t>
            </a:r>
            <a:r>
              <a:rPr lang="en-US" altLang="zh-TW" sz="2400" dirty="0" smtClean="0">
                <a:solidFill>
                  <a:srgbClr val="FFC000"/>
                </a:solidFill>
              </a:rPr>
              <a:t>CAT-100</a:t>
            </a:r>
            <a:r>
              <a:rPr lang="zh-TW" altLang="en-US" sz="2400" dirty="0" smtClean="0">
                <a:solidFill>
                  <a:srgbClr val="FFC000"/>
                </a:solidFill>
              </a:rPr>
              <a:t>彈射器</a:t>
            </a:r>
            <a:endParaRPr lang="zh-TW" altLang="en-US" sz="2400" dirty="0">
              <a:solidFill>
                <a:srgbClr val="FFC000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214942" y="5072074"/>
            <a:ext cx="3757594" cy="1357322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zh-TW" altLang="en-US" sz="2800" b="1" dirty="0" smtClean="0">
                <a:latin typeface="+mj-lt"/>
              </a:rPr>
              <a:t> 第一組</a:t>
            </a:r>
            <a:endParaRPr lang="en-US" altLang="zh-TW" sz="2800" b="1" dirty="0" smtClean="0">
              <a:latin typeface="+mj-lt"/>
            </a:endParaRPr>
          </a:p>
          <a:p>
            <a:r>
              <a:rPr lang="zh-TW" altLang="en-US" sz="2800" b="1" dirty="0" smtClean="0">
                <a:latin typeface="+mj-lt"/>
              </a:rPr>
              <a:t>統計</a:t>
            </a:r>
            <a:r>
              <a:rPr lang="en-US" altLang="zh-TW" sz="2800" b="1" dirty="0" smtClean="0">
                <a:latin typeface="+mj-lt"/>
              </a:rPr>
              <a:t>101</a:t>
            </a:r>
            <a:r>
              <a:rPr lang="zh-TW" altLang="en-US" sz="2800" b="1" dirty="0" smtClean="0">
                <a:latin typeface="+mj-lt"/>
              </a:rPr>
              <a:t> </a:t>
            </a:r>
            <a:r>
              <a:rPr lang="en-US" altLang="zh-TW" sz="2800" b="1" dirty="0" smtClean="0">
                <a:latin typeface="+mj-lt"/>
              </a:rPr>
              <a:t>H24971211</a:t>
            </a:r>
            <a:r>
              <a:rPr lang="zh-TW" altLang="en-US" sz="2800" b="1" dirty="0" smtClean="0">
                <a:latin typeface="+mj-lt"/>
              </a:rPr>
              <a:t> 潘柏</a:t>
            </a:r>
            <a:r>
              <a:rPr lang="zh-TW" altLang="en-US" sz="2800" b="1" dirty="0" smtClean="0">
                <a:latin typeface="+mj-lt"/>
              </a:rPr>
              <a:t>辰</a:t>
            </a:r>
            <a:endParaRPr lang="en-US" altLang="zh-TW" sz="2800" b="1" dirty="0" smtClean="0">
              <a:solidFill>
                <a:schemeClr val="tx1"/>
              </a:solidFill>
              <a:latin typeface="+mj-lt"/>
            </a:endParaRPr>
          </a:p>
          <a:p>
            <a:pPr algn="r"/>
            <a:r>
              <a:rPr lang="zh-TW" altLang="en-US" sz="2800" b="1" dirty="0" smtClean="0">
                <a:solidFill>
                  <a:schemeClr val="tx1"/>
                </a:solidFill>
                <a:latin typeface="+mj-lt"/>
              </a:rPr>
              <a:t>統計</a:t>
            </a:r>
            <a:r>
              <a:rPr lang="en-US" altLang="zh-TW" sz="2800" b="1" dirty="0" smtClean="0">
                <a:solidFill>
                  <a:schemeClr val="tx1"/>
                </a:solidFill>
                <a:latin typeface="+mj-lt"/>
              </a:rPr>
              <a:t>101</a:t>
            </a:r>
            <a:r>
              <a:rPr lang="zh-TW" altLang="en-US" sz="2800" b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en-US" altLang="zh-TW" sz="2800" b="1" dirty="0" smtClean="0">
                <a:latin typeface="+mj-lt"/>
              </a:rPr>
              <a:t>H24971431</a:t>
            </a:r>
            <a:r>
              <a:rPr lang="zh-TW" altLang="en-US" sz="2800" b="1" dirty="0" smtClean="0">
                <a:solidFill>
                  <a:schemeClr val="tx1"/>
                </a:solidFill>
                <a:latin typeface="+mj-lt"/>
              </a:rPr>
              <a:t> 張惇皓</a:t>
            </a:r>
            <a:endParaRPr lang="en-US" altLang="zh-TW" sz="2800" b="1" dirty="0" smtClean="0">
              <a:latin typeface="+mj-lt"/>
            </a:endParaRPr>
          </a:p>
          <a:p>
            <a:pPr algn="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85720" y="5857892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/>
              <a:t>指導教授</a:t>
            </a:r>
            <a:r>
              <a:rPr lang="en-US" altLang="zh-TW" sz="2400" b="1" dirty="0" smtClean="0"/>
              <a:t>:</a:t>
            </a:r>
            <a:r>
              <a:rPr lang="zh-TW" altLang="en-US" sz="2400" b="1" dirty="0" smtClean="0"/>
              <a:t>潘浙楠</a:t>
            </a:r>
            <a:endParaRPr lang="zh-TW" altLang="en-US" sz="2400" b="1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內容版面配置區 9" descr="img0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 flipV="1">
            <a:off x="3714744" y="1142984"/>
            <a:ext cx="5429256" cy="5715016"/>
          </a:xfrm>
          <a:prstGeom prst="rect">
            <a:avLst/>
          </a:prstGeom>
        </p:spPr>
      </p:pic>
      <p:cxnSp>
        <p:nvCxnSpPr>
          <p:cNvPr id="20" name="直線接點 19"/>
          <p:cNvCxnSpPr/>
          <p:nvPr/>
        </p:nvCxnSpPr>
        <p:spPr>
          <a:xfrm>
            <a:off x="3786182" y="3286124"/>
            <a:ext cx="2357454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32"/>
          </a:xfrm>
        </p:spPr>
        <p:txBody>
          <a:bodyPr>
            <a:normAutofit/>
          </a:bodyPr>
          <a:lstStyle/>
          <a:p>
            <a:pPr algn="ctr"/>
            <a:r>
              <a:rPr lang="en-US" altLang="zh-TW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zh-TW" altLang="en-US" sz="4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r>
              <a:rPr lang="zh-TW" altLang="en-US" sz="2400" dirty="0" smtClean="0"/>
              <a:t>要因分析 </a:t>
            </a:r>
            <a:endParaRPr lang="en-US" altLang="zh-TW" sz="2400" dirty="0" smtClean="0"/>
          </a:p>
          <a:p>
            <a:pPr>
              <a:buNone/>
            </a:pPr>
            <a:endParaRPr lang="en-US" altLang="zh-TW" sz="2400" dirty="0" smtClean="0"/>
          </a:p>
          <a:p>
            <a:r>
              <a:rPr lang="en-US" altLang="zh-TW" sz="2400" dirty="0" smtClean="0"/>
              <a:t>        </a:t>
            </a:r>
            <a:r>
              <a:rPr lang="zh-TW" altLang="en-US" sz="2400" dirty="0" smtClean="0"/>
              <a:t>部份因子設計</a:t>
            </a:r>
            <a:endParaRPr lang="en-US" altLang="zh-TW" sz="2400" dirty="0" smtClean="0"/>
          </a:p>
          <a:p>
            <a:pPr>
              <a:buNone/>
            </a:pPr>
            <a:r>
              <a:rPr lang="zh-TW" altLang="en-US" sz="1800" dirty="0" smtClean="0"/>
              <a:t>　 </a:t>
            </a:r>
            <a:r>
              <a:rPr lang="en-US" altLang="zh-TW" sz="1800" dirty="0" smtClean="0"/>
              <a:t>1.</a:t>
            </a:r>
            <a:r>
              <a:rPr lang="zh-TW" altLang="en-US" sz="1800" dirty="0" smtClean="0"/>
              <a:t>著眼於機器本身      </a:t>
            </a:r>
            <a:endParaRPr lang="en-US" altLang="zh-TW" sz="1800" dirty="0" smtClean="0"/>
          </a:p>
          <a:p>
            <a:pPr>
              <a:buNone/>
            </a:pPr>
            <a:r>
              <a:rPr lang="zh-TW" altLang="en-US" sz="1800" dirty="0" smtClean="0"/>
              <a:t>　 </a:t>
            </a:r>
            <a:r>
              <a:rPr lang="en-US" altLang="zh-TW" sz="1800" dirty="0" smtClean="0"/>
              <a:t>2.Alias Structure</a:t>
            </a:r>
          </a:p>
          <a:p>
            <a:pPr>
              <a:buNone/>
            </a:pPr>
            <a:r>
              <a:rPr lang="zh-TW" altLang="en-US" sz="1800" dirty="0" smtClean="0"/>
              <a:t>     </a:t>
            </a:r>
            <a:r>
              <a:rPr lang="en-US" altLang="zh-TW" sz="1800" dirty="0" smtClean="0"/>
              <a:t>3.Single replicate</a:t>
            </a:r>
          </a:p>
          <a:p>
            <a:pPr>
              <a:buNone/>
            </a:pPr>
            <a:endParaRPr lang="en-US" altLang="zh-TW" sz="1800" dirty="0" smtClean="0"/>
          </a:p>
          <a:p>
            <a:r>
              <a:rPr lang="en-US" altLang="zh-TW" sz="2400" dirty="0" smtClean="0"/>
              <a:t>Factor levels</a:t>
            </a:r>
          </a:p>
          <a:p>
            <a:pPr>
              <a:buNone/>
            </a:pPr>
            <a:r>
              <a:rPr lang="en-US" altLang="zh-TW" sz="1800" dirty="0" smtClean="0"/>
              <a:t>       </a:t>
            </a:r>
            <a:r>
              <a:rPr lang="zh-TW" altLang="en-US" sz="1800" dirty="0" smtClean="0"/>
              <a:t>高水準</a:t>
            </a:r>
            <a:r>
              <a:rPr lang="en-US" altLang="zh-TW" sz="1800" dirty="0" smtClean="0"/>
              <a:t>: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+1</a:t>
            </a:r>
            <a:r>
              <a:rPr lang="zh-TW" altLang="en-US" sz="1800" dirty="0" smtClean="0"/>
              <a:t> 、低水準</a:t>
            </a:r>
            <a:r>
              <a:rPr lang="en-US" altLang="zh-TW" sz="1800" dirty="0" smtClean="0"/>
              <a:t>: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-1</a:t>
            </a:r>
          </a:p>
          <a:p>
            <a:pPr>
              <a:buNone/>
            </a:pPr>
            <a:r>
              <a:rPr lang="zh-TW" altLang="en-US" sz="1800" dirty="0" smtClean="0"/>
              <a:t>       中水準</a:t>
            </a:r>
            <a:r>
              <a:rPr lang="en-US" altLang="zh-TW" sz="1800" dirty="0" smtClean="0"/>
              <a:t>: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0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(center point)</a:t>
            </a:r>
          </a:p>
          <a:p>
            <a:pPr>
              <a:buNone/>
            </a:pPr>
            <a:endParaRPr lang="en-US" altLang="zh-TW" sz="1800" dirty="0" smtClean="0"/>
          </a:p>
          <a:p>
            <a:r>
              <a:rPr lang="en-US" altLang="zh-TW" sz="2400" dirty="0" smtClean="0"/>
              <a:t>Center point</a:t>
            </a:r>
          </a:p>
          <a:p>
            <a:pPr>
              <a:buNone/>
            </a:pPr>
            <a:r>
              <a:rPr lang="zh-TW" altLang="en-US" sz="1800" dirty="0" smtClean="0"/>
              <a:t>      </a:t>
            </a:r>
            <a:r>
              <a:rPr lang="en-US" altLang="zh-TW" sz="1800" dirty="0" smtClean="0"/>
              <a:t>1.</a:t>
            </a:r>
            <a:r>
              <a:rPr lang="zh-TW" altLang="en-US" sz="1800" dirty="0" smtClean="0"/>
              <a:t>重複</a:t>
            </a:r>
            <a:r>
              <a:rPr lang="en-US" altLang="zh-TW" sz="1800" dirty="0" smtClean="0"/>
              <a:t>4</a:t>
            </a:r>
            <a:r>
              <a:rPr lang="zh-TW" altLang="en-US" sz="1800" dirty="0" smtClean="0"/>
              <a:t>次 </a:t>
            </a:r>
            <a:r>
              <a:rPr lang="en-US" altLang="zh-TW" sz="1800" dirty="0" smtClean="0"/>
              <a:t>,</a:t>
            </a:r>
            <a:r>
              <a:rPr lang="zh-TW" altLang="en-US" sz="1800" dirty="0" smtClean="0"/>
              <a:t>可估計自然變異</a:t>
            </a:r>
            <a:endParaRPr lang="en-US" altLang="zh-TW" sz="1800" dirty="0" smtClean="0"/>
          </a:p>
          <a:p>
            <a:pPr>
              <a:buNone/>
            </a:pPr>
            <a:r>
              <a:rPr lang="zh-TW" altLang="en-US" sz="1800" dirty="0" smtClean="0"/>
              <a:t>      </a:t>
            </a:r>
            <a:r>
              <a:rPr lang="en-US" altLang="zh-TW" sz="1800" dirty="0" smtClean="0"/>
              <a:t>2.</a:t>
            </a:r>
            <a:r>
              <a:rPr lang="zh-TW" altLang="en-US" sz="1800" dirty="0" smtClean="0"/>
              <a:t>檢定</a:t>
            </a:r>
            <a:r>
              <a:rPr lang="en-US" altLang="zh-TW" sz="1800" dirty="0" smtClean="0"/>
              <a:t>quadratic term</a:t>
            </a:r>
            <a:r>
              <a:rPr lang="zh-TW" altLang="en-US" sz="1800" dirty="0" smtClean="0"/>
              <a:t>是否存在</a:t>
            </a:r>
            <a:endParaRPr lang="en-US" altLang="zh-TW" sz="1800" dirty="0" smtClean="0"/>
          </a:p>
          <a:p>
            <a:pPr>
              <a:buNone/>
            </a:pPr>
            <a:endParaRPr lang="en-US" altLang="zh-TW" sz="1800" dirty="0" smtClean="0"/>
          </a:p>
          <a:p>
            <a:pPr>
              <a:buNone/>
            </a:pPr>
            <a:endParaRPr lang="en-US" altLang="zh-TW" dirty="0" smtClean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76993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784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 dirty="0">
              <a:solidFill>
                <a:srgbClr val="FFC000"/>
              </a:solidFill>
            </a:endParaRPr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071678"/>
            <a:ext cx="517525" cy="327025"/>
          </a:xfrm>
          <a:prstGeom prst="rect">
            <a:avLst/>
          </a:prstGeom>
          <a:noFill/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0" y="7842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428736"/>
            <a:ext cx="3800475" cy="315277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/>
        </p:spPr>
      </p:pic>
      <p:sp>
        <p:nvSpPr>
          <p:cNvPr id="14" name="矩形 13"/>
          <p:cNvSpPr/>
          <p:nvPr/>
        </p:nvSpPr>
        <p:spPr>
          <a:xfrm>
            <a:off x="4714876" y="2571744"/>
            <a:ext cx="500066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4714876" y="3429000"/>
            <a:ext cx="642942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/>
        </p:nvSpPr>
        <p:spPr>
          <a:xfrm>
            <a:off x="-1390466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TW" altLang="en-US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5500694" y="3000372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假設高階交互作用項不存在</a:t>
            </a:r>
            <a:r>
              <a:rPr lang="zh-TW" altLang="en-US" dirty="0" smtClean="0"/>
              <a:t>。</a:t>
            </a:r>
            <a:endParaRPr lang="zh-TW" alt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22" grpId="0"/>
      <p:bldP spid="2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Collection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844754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775542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Normality Test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14488"/>
            <a:ext cx="64294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715140" y="3143248"/>
            <a:ext cx="857256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0"/>
            <a:ext cx="8501122" cy="1143000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 Normal PP-Plot &amp; Pareto Plot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5000628" cy="3333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1970" y="3643314"/>
            <a:ext cx="4822029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文字方塊 7"/>
          <p:cNvSpPr txBox="1"/>
          <p:nvPr/>
        </p:nvSpPr>
        <p:spPr>
          <a:xfrm>
            <a:off x="0" y="5143512"/>
            <a:ext cx="4286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/>
              <a:t>投射高度、垂直手臂＊旋轉盤高度、垂直手臂＊投射高度 、 投射高度＊中樞手臂拉力</a:t>
            </a:r>
            <a:r>
              <a:rPr lang="en-US" altLang="zh-TW" b="1" dirty="0" smtClean="0"/>
              <a:t> are not statistically significant.</a:t>
            </a:r>
            <a:endParaRPr lang="zh-TW" altLang="en-US" b="1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57232"/>
          </a:xfrm>
        </p:spPr>
        <p:txBody>
          <a:bodyPr>
            <a:normAutofit/>
          </a:bodyPr>
          <a:lstStyle/>
          <a:p>
            <a:pPr algn="ctr"/>
            <a:r>
              <a:rPr lang="en-US" altLang="zh-TW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ANOVA</a:t>
            </a:r>
            <a:endParaRPr lang="zh-TW" altLang="en-US" sz="4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5857916" cy="5357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文字方塊 5"/>
          <p:cNvSpPr txBox="1"/>
          <p:nvPr/>
        </p:nvSpPr>
        <p:spPr>
          <a:xfrm>
            <a:off x="6143604" y="3714752"/>
            <a:ext cx="30003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TW" dirty="0" smtClean="0"/>
              <a:t>Alpha = 0.025</a:t>
            </a:r>
            <a:r>
              <a:rPr lang="zh-TW" altLang="en-US" dirty="0" smtClean="0"/>
              <a:t>，</a:t>
            </a:r>
            <a:r>
              <a:rPr lang="en-US" altLang="zh-TW" dirty="0" smtClean="0"/>
              <a:t>B</a:t>
            </a:r>
            <a:r>
              <a:rPr lang="zh-TW" altLang="en-US" dirty="0" smtClean="0"/>
              <a:t>、</a:t>
            </a:r>
            <a:r>
              <a:rPr lang="en-US" altLang="zh-TW" dirty="0" smtClean="0"/>
              <a:t>AC</a:t>
            </a:r>
            <a:r>
              <a:rPr lang="zh-TW" altLang="en-US" dirty="0" smtClean="0"/>
              <a:t>、</a:t>
            </a:r>
            <a:r>
              <a:rPr lang="en-US" altLang="zh-TW" dirty="0" smtClean="0"/>
              <a:t>AB</a:t>
            </a:r>
            <a:r>
              <a:rPr lang="zh-TW" altLang="en-US" dirty="0" smtClean="0"/>
              <a:t> 、 </a:t>
            </a:r>
            <a:r>
              <a:rPr lang="en-US" altLang="zh-TW" dirty="0" smtClean="0"/>
              <a:t>BD</a:t>
            </a:r>
            <a:r>
              <a:rPr lang="zh-TW" altLang="en-US" dirty="0" smtClean="0"/>
              <a:t> 、 　　　　　　　　　　　　　　　　　　　　　　　　　　　　　　　　　　　　　　　　　　　　</a:t>
            </a:r>
            <a:r>
              <a:rPr lang="en-US" altLang="zh-TW" dirty="0" smtClean="0"/>
              <a:t>quadratic  term are not statistically significant. </a:t>
            </a:r>
          </a:p>
          <a:p>
            <a:pPr marL="342900" indent="-342900">
              <a:buAutoNum type="arabicPeriod"/>
            </a:pPr>
            <a:endParaRPr lang="en-US" altLang="zh-TW" dirty="0" smtClean="0"/>
          </a:p>
          <a:p>
            <a:pPr marL="342900" indent="-342900">
              <a:buAutoNum type="arabicPeriod"/>
            </a:pPr>
            <a:r>
              <a:rPr lang="en-US" altLang="zh-TW" dirty="0" smtClean="0"/>
              <a:t>Refit  model  under</a:t>
            </a:r>
            <a:r>
              <a:rPr lang="zh-TW" altLang="en-US" dirty="0" smtClean="0"/>
              <a:t>  </a:t>
            </a:r>
            <a:r>
              <a:rPr lang="en-US" altLang="zh-TW" dirty="0" smtClean="0"/>
              <a:t>hierarchical assumption.</a:t>
            </a:r>
          </a:p>
          <a:p>
            <a:pPr marL="342900" indent="-342900">
              <a:buAutoNum type="arabicPeriod"/>
            </a:pPr>
            <a:endParaRPr lang="en-US" altLang="zh-TW" dirty="0" smtClean="0"/>
          </a:p>
          <a:p>
            <a:pPr marL="342900" indent="-342900">
              <a:buAutoNum type="arabicPeriod"/>
            </a:pPr>
            <a:r>
              <a:rPr lang="en-US" altLang="zh-TW" dirty="0" smtClean="0"/>
              <a:t>AE is not statistically significant. </a:t>
            </a:r>
          </a:p>
        </p:txBody>
      </p:sp>
      <p:sp>
        <p:nvSpPr>
          <p:cNvPr id="5" name="矩形 4"/>
          <p:cNvSpPr/>
          <p:nvPr/>
        </p:nvSpPr>
        <p:spPr>
          <a:xfrm>
            <a:off x="214282" y="1857364"/>
            <a:ext cx="564360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14282" y="2428868"/>
            <a:ext cx="564360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214282" y="3214686"/>
            <a:ext cx="564360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214282" y="4000504"/>
            <a:ext cx="5643602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6215074" y="2143116"/>
            <a:ext cx="2643174" cy="92333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 smtClean="0">
                <a:latin typeface="Calibri" pitchFamily="34" charset="0"/>
                <a:cs typeface="Calibri" pitchFamily="34" charset="0"/>
              </a:rPr>
              <a:t>17 distinct points </a:t>
            </a:r>
          </a:p>
          <a:p>
            <a:pPr algn="ctr"/>
            <a:r>
              <a:rPr lang="en-US" altLang="zh-TW" dirty="0" smtClean="0">
                <a:latin typeface="Calibri" pitchFamily="34" charset="0"/>
                <a:cs typeface="Calibri" pitchFamily="34" charset="0"/>
              </a:rPr>
              <a:t>versus</a:t>
            </a:r>
          </a:p>
          <a:p>
            <a:pPr algn="ctr"/>
            <a:r>
              <a:rPr lang="en-US" altLang="zh-TW" dirty="0" smtClean="0">
                <a:latin typeface="Calibri" pitchFamily="34" charset="0"/>
                <a:cs typeface="Calibri" pitchFamily="34" charset="0"/>
              </a:rPr>
              <a:t>17 estimated parameters</a:t>
            </a:r>
          </a:p>
        </p:txBody>
      </p:sp>
      <p:sp>
        <p:nvSpPr>
          <p:cNvPr id="12" name="矩形 11"/>
          <p:cNvSpPr/>
          <p:nvPr/>
        </p:nvSpPr>
        <p:spPr>
          <a:xfrm>
            <a:off x="285720" y="3071810"/>
            <a:ext cx="5572164" cy="142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285720" y="3357562"/>
            <a:ext cx="5572164" cy="142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zh-TW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Refit model by eliminating </a:t>
            </a:r>
            <a:br>
              <a:rPr lang="en-US" altLang="zh-TW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TW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non-significant factors.</a:t>
            </a:r>
            <a:endParaRPr lang="zh-TW" alt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492922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7656" y="3500438"/>
            <a:ext cx="503634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48"/>
          </a:xfrm>
        </p:spPr>
        <p:txBody>
          <a:bodyPr/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ANOVA</a:t>
            </a:r>
            <a:r>
              <a:rPr lang="zh-TW" alt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  <a:r>
              <a:rPr lang="zh-TW" alt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Regression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  <a:p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71546"/>
            <a:ext cx="5715040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387598"/>
            <a:ext cx="5214942" cy="332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4857752" y="6500834"/>
            <a:ext cx="2143140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7000892" y="635795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High R-square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Effect Plot &amp; Interaction Plot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357298"/>
            <a:ext cx="7429552" cy="4953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橢圓 5"/>
          <p:cNvSpPr/>
          <p:nvPr/>
        </p:nvSpPr>
        <p:spPr>
          <a:xfrm>
            <a:off x="5929322" y="2428868"/>
            <a:ext cx="2000264" cy="13573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357298"/>
            <a:ext cx="7429552" cy="4953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橢圓 6"/>
          <p:cNvSpPr/>
          <p:nvPr/>
        </p:nvSpPr>
        <p:spPr>
          <a:xfrm>
            <a:off x="4786314" y="2357430"/>
            <a:ext cx="1143008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3643306" y="3143248"/>
            <a:ext cx="1143008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6000760" y="3143248"/>
            <a:ext cx="1143008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5929322" y="3857628"/>
            <a:ext cx="1214446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4786314" y="3857628"/>
            <a:ext cx="1143008" cy="7858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>
            <a:off x="5929322" y="4643446"/>
            <a:ext cx="1214446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/>
        </p:nvSpPr>
        <p:spPr>
          <a:xfrm>
            <a:off x="3857620" y="4357694"/>
            <a:ext cx="2000264" cy="13573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1785918" y="2428868"/>
            <a:ext cx="2000264" cy="13573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橢圓 15"/>
          <p:cNvSpPr/>
          <p:nvPr/>
        </p:nvSpPr>
        <p:spPr>
          <a:xfrm>
            <a:off x="1857356" y="4357694"/>
            <a:ext cx="2000264" cy="13573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  <p:bldP spid="6" grpId="3" animBg="1"/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12" grpId="2" animBg="1"/>
      <p:bldP spid="12" grpId="3" animBg="1"/>
      <p:bldP spid="15" grpId="2" animBg="1"/>
      <p:bldP spid="15" grpId="3" animBg="1"/>
      <p:bldP spid="16" grpId="2" animBg="1"/>
      <p:bldP spid="16" grpId="3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Contour Plot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7929618" cy="519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6143636" y="5500702"/>
            <a:ext cx="235745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1. Interaction</a:t>
            </a:r>
          </a:p>
          <a:p>
            <a:r>
              <a:rPr lang="en-US" altLang="zh-TW" dirty="0" smtClean="0"/>
              <a:t>2.Optimum response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710"/>
          </a:xfrm>
        </p:spPr>
        <p:txBody>
          <a:bodyPr/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Residual Analysis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81203" y="2786034"/>
            <a:ext cx="6562797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19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7"/>
            <a:ext cx="5929322" cy="395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4857752" y="2285992"/>
            <a:ext cx="928694" cy="142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" name="直線單箭頭接點 7"/>
          <p:cNvCxnSpPr/>
          <p:nvPr/>
        </p:nvCxnSpPr>
        <p:spPr>
          <a:xfrm>
            <a:off x="2071670" y="5929330"/>
            <a:ext cx="42148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/>
        </p:nvSpPr>
        <p:spPr>
          <a:xfrm>
            <a:off x="142844" y="5572140"/>
            <a:ext cx="1928826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殘差獨立性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殘差無特別趨勢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量測變異分析</a:t>
            </a:r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TW" alt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－以斯斯解痛錠為例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Motivation</a:t>
            </a:r>
          </a:p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Data Collection</a:t>
            </a:r>
          </a:p>
          <a:p>
            <a:r>
              <a:rPr lang="en-US" altLang="zh-TW" dirty="0" err="1" smtClean="0">
                <a:latin typeface="標楷體" pitchFamily="65" charset="-120"/>
                <a:ea typeface="標楷體" pitchFamily="65" charset="-120"/>
              </a:rPr>
              <a:t>Xbar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-R Control Chart</a:t>
            </a:r>
          </a:p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Gage R&amp;R(ANOVA Method )</a:t>
            </a:r>
          </a:p>
          <a:p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Conclusion</a:t>
            </a:r>
          </a:p>
          <a:p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7" name="圖片 6" descr="10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1928802"/>
            <a:ext cx="3357586" cy="3357586"/>
          </a:xfrm>
          <a:prstGeom prst="rect">
            <a:avLst/>
          </a:prstGeom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42984"/>
            <a:ext cx="3209925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</a:rPr>
              <a:t>Conclusion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*             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=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0.06013106</a:t>
            </a:r>
            <a:r>
              <a:rPr lang="zh-TW" altLang="en-US" sz="18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800" dirty="0" smtClean="0">
                <a:latin typeface="標楷體" pitchFamily="65" charset="-120"/>
                <a:ea typeface="標楷體" pitchFamily="65" charset="-120"/>
              </a:rPr>
              <a:t>is close to 0.05.</a:t>
            </a:r>
          </a:p>
          <a:p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主因子對投射距離有顯著的影響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A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C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D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E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。然而因子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B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的交互作用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BC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en-US" altLang="zh-TW" sz="2400" dirty="0" smtClean="0">
                <a:latin typeface="標楷體" pitchFamily="65" charset="-120"/>
                <a:ea typeface="標楷體" pitchFamily="65" charset="-120"/>
              </a:rPr>
              <a:t>BE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也顯著。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所有主因子皆對投射距離有統計上的影響。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400" b="1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400" b="1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000504"/>
            <a:ext cx="8286776" cy="2623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2428860" y="4143380"/>
            <a:ext cx="1928826" cy="5000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4929190" y="4572008"/>
            <a:ext cx="2214578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5929322" y="5000636"/>
            <a:ext cx="3095651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4643438" y="6072206"/>
            <a:ext cx="2214578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1071538" y="5000636"/>
            <a:ext cx="214314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2626820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TW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Motivation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現代人工作壓力大</a:t>
            </a:r>
            <a:endParaRPr lang="en-US" altLang="zh-TW" sz="3200" b="1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　 文明病多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沒空看醫生</a:t>
            </a:r>
            <a:endParaRPr lang="en-US" altLang="zh-TW" sz="3200" b="1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   成藥氾濫</a:t>
            </a: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sz="2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主成份</a:t>
            </a:r>
            <a:r>
              <a:rPr lang="en-US" sz="3200" b="1" dirty="0" smtClean="0">
                <a:latin typeface="標楷體" pitchFamily="65" charset="-120"/>
                <a:ea typeface="標楷體" pitchFamily="65" charset="-120"/>
              </a:rPr>
              <a:t> Acetaminophen(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乙醯胺酚</a:t>
            </a:r>
            <a:r>
              <a:rPr lang="en-US" altLang="zh-TW" sz="3200" b="1" dirty="0" smtClean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buNone/>
            </a:pPr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　 過度食用會導致肝臟衰竭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5" name="圖片 4" descr="52ac0e83a43429c7daa5093a979742e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1714488"/>
            <a:ext cx="3329940" cy="2118360"/>
          </a:xfrm>
          <a:prstGeom prst="rect">
            <a:avLst/>
          </a:prstGeom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Collection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pPr marL="514350" indent="-514350" algn="ctr">
              <a:buNone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＊操作者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 3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人、解痛錠一盒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10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個、重複量測</a:t>
            </a:r>
            <a:r>
              <a:rPr lang="en-US" altLang="zh-TW" dirty="0" smtClean="0"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次。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000240"/>
            <a:ext cx="23241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000240"/>
            <a:ext cx="23241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000240"/>
            <a:ext cx="231457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en-US" altLang="zh-TW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Xbar</a:t>
            </a:r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-R Control Chart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572296" cy="4381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字方塊 3"/>
          <p:cNvSpPr txBox="1"/>
          <p:nvPr/>
        </p:nvSpPr>
        <p:spPr>
          <a:xfrm>
            <a:off x="1500166" y="6000768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dirty="0" smtClean="0"/>
              <a:t>Ｒ</a:t>
            </a:r>
            <a:r>
              <a:rPr lang="en-US" altLang="zh-TW" dirty="0" smtClean="0"/>
              <a:t> Chart is in statistically </a:t>
            </a:r>
            <a:r>
              <a:rPr lang="en-US" altLang="zh-TW" dirty="0" err="1" smtClean="0"/>
              <a:t>contorl</a:t>
            </a:r>
            <a:r>
              <a:rPr lang="en-US" altLang="zh-TW" dirty="0" smtClean="0"/>
              <a:t>.</a:t>
            </a:r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0" name="Picture 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786322"/>
            <a:ext cx="432435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42910" y="785794"/>
            <a:ext cx="822960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Gauge R&amp;R(ANOVA Method)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5720" y="1785926"/>
            <a:ext cx="8229600" cy="642942"/>
          </a:xfrm>
        </p:spPr>
        <p:txBody>
          <a:bodyPr>
            <a:normAutofit/>
          </a:bodyPr>
          <a:lstStyle/>
          <a:p>
            <a:r>
              <a:rPr lang="zh-TW" altLang="en-US" sz="1800" dirty="0" smtClean="0"/>
              <a:t>原資料                                      </a:t>
            </a:r>
            <a:r>
              <a:rPr lang="en-US" altLang="zh-TW" sz="1800" dirty="0" smtClean="0"/>
              <a:t>                   </a:t>
            </a:r>
            <a:r>
              <a:rPr lang="zh-TW" altLang="en-US" sz="1800" dirty="0" smtClean="0"/>
              <a:t>太小，故將原資料乘</a:t>
            </a:r>
            <a:r>
              <a:rPr lang="en-US" altLang="zh-TW" sz="1800" dirty="0" smtClean="0"/>
              <a:t>10000</a:t>
            </a:r>
            <a:r>
              <a:rPr lang="zh-TW" altLang="en-US" sz="1800" dirty="0" smtClean="0"/>
              <a:t>，方便觀察</a:t>
            </a:r>
            <a:r>
              <a:rPr lang="en-US" altLang="zh-TW" sz="1800" dirty="0" smtClean="0"/>
              <a:t>sum of square.</a:t>
            </a:r>
            <a:endParaRPr lang="zh-TW" altLang="en-US" sz="1800" dirty="0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9" name="向下箭號 18"/>
          <p:cNvSpPr/>
          <p:nvPr/>
        </p:nvSpPr>
        <p:spPr>
          <a:xfrm>
            <a:off x="214282" y="4214818"/>
            <a:ext cx="50006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1288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714488"/>
            <a:ext cx="300039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89" name="Picture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643182"/>
            <a:ext cx="47148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92" name="Picture 2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1643050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文字方塊 9"/>
          <p:cNvSpPr txBox="1"/>
          <p:nvPr/>
        </p:nvSpPr>
        <p:spPr>
          <a:xfrm>
            <a:off x="5714976" y="5934670"/>
            <a:ext cx="3429024" cy="92333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Interaction term is significant.</a:t>
            </a:r>
          </a:p>
          <a:p>
            <a:r>
              <a:rPr lang="en-US" altLang="zh-TW" dirty="0" smtClean="0"/>
              <a:t>Minor difference is detected due to extremely small repeatability.</a:t>
            </a:r>
            <a:endParaRPr lang="zh-TW" altLang="en-US" dirty="0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Gage R&amp;R Plot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643050"/>
            <a:ext cx="4500594" cy="245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文字方塊 10"/>
          <p:cNvSpPr txBox="1"/>
          <p:nvPr/>
        </p:nvSpPr>
        <p:spPr>
          <a:xfrm>
            <a:off x="5929322" y="3714752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>
                <a:latin typeface="+mj-lt"/>
              </a:rPr>
              <a:t>&gt;5</a:t>
            </a:r>
            <a:endParaRPr lang="zh-TW" altLang="en-US" sz="2000" b="1" dirty="0">
              <a:latin typeface="+mj-lt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428736"/>
            <a:ext cx="7429552" cy="4953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橢圓 5"/>
          <p:cNvSpPr/>
          <p:nvPr/>
        </p:nvSpPr>
        <p:spPr>
          <a:xfrm>
            <a:off x="3857620" y="3786190"/>
            <a:ext cx="50006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571472" y="357187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solidFill>
                  <a:srgbClr val="FF0000"/>
                </a:solidFill>
              </a:rPr>
              <a:t>The same issue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7290" y="3929066"/>
            <a:ext cx="357190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/>
      <p:bldP spid="8" grpId="1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en-US" altLang="zh-TW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</a:t>
            </a:r>
            <a:endParaRPr lang="zh-TW" alt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00052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altLang="zh-TW" sz="5800" b="1" dirty="0" smtClean="0"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5800" b="1" dirty="0" smtClean="0">
                <a:latin typeface="標楷體" pitchFamily="65" charset="-120"/>
                <a:ea typeface="標楷體" pitchFamily="65" charset="-120"/>
              </a:rPr>
              <a:t>電子天秤相當精準</a:t>
            </a:r>
            <a:endParaRPr lang="en-US" altLang="zh-TW" sz="5800" b="1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　 </a:t>
            </a:r>
            <a:r>
              <a:rPr lang="en-US" altLang="zh-TW" sz="4400" dirty="0" smtClean="0">
                <a:latin typeface="標楷體" pitchFamily="65" charset="-120"/>
                <a:ea typeface="標楷體" pitchFamily="65" charset="-120"/>
              </a:rPr>
              <a:t>repeatability</a:t>
            </a: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極小，導致效用容易顯著</a:t>
            </a:r>
            <a:endParaRPr lang="en-US" altLang="zh-TW" sz="4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4400" dirty="0" smtClean="0">
                <a:latin typeface="標楷體" pitchFamily="65" charset="-120"/>
                <a:ea typeface="標楷體" pitchFamily="65" charset="-120"/>
              </a:rPr>
              <a:t>   =&gt; </a:t>
            </a: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統計顯著 </a:t>
            </a:r>
            <a:r>
              <a:rPr lang="en-US" altLang="zh-TW" sz="4400" dirty="0" err="1" smtClean="0">
                <a:latin typeface="標楷體" pitchFamily="65" charset="-120"/>
                <a:ea typeface="標楷體" pitchFamily="65" charset="-120"/>
              </a:rPr>
              <a:t>v.s</a:t>
            </a:r>
            <a:r>
              <a:rPr lang="en-US" altLang="zh-TW" sz="4400" dirty="0" smtClean="0"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實務</a:t>
            </a: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顯著</a:t>
            </a:r>
            <a:endParaRPr lang="en-US" altLang="zh-TW" sz="4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sz="4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5900" b="1" dirty="0" smtClean="0"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5900" b="1" dirty="0" smtClean="0">
                <a:latin typeface="標楷體" pitchFamily="65" charset="-120"/>
                <a:ea typeface="標楷體" pitchFamily="65" charset="-120"/>
              </a:rPr>
              <a:t>規格未知</a:t>
            </a:r>
            <a:endParaRPr lang="en-US" altLang="zh-TW" sz="5900" b="1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　表達量測系統能力的指標值無法估計</a:t>
            </a:r>
            <a:r>
              <a:rPr lang="en-US" altLang="zh-TW" sz="4400" dirty="0" smtClean="0">
                <a:latin typeface="標楷體" pitchFamily="65" charset="-120"/>
                <a:ea typeface="標楷體" pitchFamily="65" charset="-120"/>
              </a:rPr>
              <a:t>,</a:t>
            </a: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僅能以優秀量測系統能力指 標往回推算規格差距。</a:t>
            </a:r>
            <a:endParaRPr lang="en-US" altLang="zh-TW" sz="4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sz="4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sz="44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zh-TW" altLang="en-US" sz="4400" dirty="0" smtClean="0">
                <a:latin typeface="標楷體" pitchFamily="65" charset="-120"/>
                <a:ea typeface="標楷體" pitchFamily="65" charset="-120"/>
              </a:rPr>
              <a:t>   </a:t>
            </a:r>
            <a:endParaRPr lang="en-US" altLang="zh-TW" dirty="0" smtClean="0"/>
          </a:p>
          <a:p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    </a:t>
            </a:r>
            <a:endParaRPr lang="zh-TW" alt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000504"/>
            <a:ext cx="264795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571472" y="5929330"/>
            <a:ext cx="6199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sz="2100" dirty="0" smtClean="0">
                <a:latin typeface="標楷體" pitchFamily="65" charset="-120"/>
                <a:ea typeface="標楷體" pitchFamily="65" charset="-120"/>
              </a:rPr>
              <a:t>原</a:t>
            </a:r>
            <a:r>
              <a:rPr lang="en-US" altLang="zh-TW" sz="2100" dirty="0" smtClean="0">
                <a:latin typeface="標楷體" pitchFamily="65" charset="-120"/>
                <a:ea typeface="標楷體" pitchFamily="65" charset="-120"/>
              </a:rPr>
              <a:t>USL–LSL</a:t>
            </a:r>
            <a:r>
              <a:rPr lang="zh-TW" altLang="en-US" sz="21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100" dirty="0" smtClean="0">
                <a:latin typeface="標楷體" pitchFamily="65" charset="-120"/>
                <a:ea typeface="標楷體" pitchFamily="65" charset="-120"/>
              </a:rPr>
              <a:t>&gt;</a:t>
            </a:r>
            <a:r>
              <a:rPr lang="zh-TW" altLang="en-US" sz="21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100" dirty="0" smtClean="0">
                <a:latin typeface="標楷體" pitchFamily="65" charset="-120"/>
                <a:ea typeface="標楷體" pitchFamily="65" charset="-120"/>
              </a:rPr>
              <a:t>0.009034</a:t>
            </a:r>
            <a:r>
              <a:rPr lang="zh-TW" altLang="en-US" sz="2100" dirty="0" smtClean="0">
                <a:latin typeface="標楷體" pitchFamily="65" charset="-120"/>
                <a:ea typeface="標楷體" pitchFamily="65" charset="-120"/>
              </a:rPr>
              <a:t>  </a:t>
            </a:r>
            <a:r>
              <a:rPr lang="en-US" altLang="zh-TW" sz="2100" dirty="0" smtClean="0">
                <a:latin typeface="標楷體" pitchFamily="65" charset="-120"/>
                <a:ea typeface="標楷體" pitchFamily="65" charset="-120"/>
              </a:rPr>
              <a:t>=&gt;</a:t>
            </a:r>
            <a:r>
              <a:rPr lang="zh-TW" altLang="en-US" sz="2100" dirty="0" smtClean="0">
                <a:latin typeface="標楷體" pitchFamily="65" charset="-120"/>
                <a:ea typeface="標楷體" pitchFamily="65" charset="-120"/>
              </a:rPr>
              <a:t> 量測系統精密度高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724648"/>
          </a:xfrm>
        </p:spPr>
        <p:txBody>
          <a:bodyPr>
            <a:noAutofit/>
          </a:bodyPr>
          <a:lstStyle/>
          <a:p>
            <a:pPr algn="ctr"/>
            <a:r>
              <a:rPr lang="zh-TW" altLang="en-US" sz="3600" b="1" dirty="0" smtClean="0">
                <a:ln w="11430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部分因子設計－應用於</a:t>
            </a:r>
            <a:r>
              <a:rPr lang="en-US" altLang="zh-TW" sz="3600" b="1" dirty="0" smtClean="0">
                <a:ln w="11430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CAT-100</a:t>
            </a:r>
            <a:r>
              <a:rPr lang="zh-TW" altLang="en-US" sz="3600" b="1" dirty="0" smtClean="0">
                <a:ln w="11430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彈射器</a:t>
            </a:r>
            <a:endParaRPr lang="zh-TW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5286412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Introduction</a:t>
            </a:r>
          </a:p>
          <a:p>
            <a:r>
              <a:rPr lang="en-US" altLang="zh-TW" sz="2400" dirty="0" smtClean="0"/>
              <a:t>Data Collection</a:t>
            </a:r>
          </a:p>
          <a:p>
            <a:r>
              <a:rPr lang="en-US" altLang="zh-TW" sz="2400" dirty="0" smtClean="0"/>
              <a:t>Data Analysis</a:t>
            </a:r>
          </a:p>
          <a:p>
            <a:pPr>
              <a:buNone/>
            </a:pPr>
            <a:r>
              <a:rPr lang="zh-TW" altLang="en-US" sz="1800" dirty="0" smtClean="0"/>
              <a:t> 　</a:t>
            </a:r>
            <a:r>
              <a:rPr lang="en-US" altLang="zh-TW" sz="1800" dirty="0" smtClean="0"/>
              <a:t>Normality test</a:t>
            </a:r>
          </a:p>
          <a:p>
            <a:pPr>
              <a:buNone/>
            </a:pPr>
            <a:r>
              <a:rPr lang="zh-TW" altLang="en-US" sz="1800" dirty="0" smtClean="0"/>
              <a:t>　 </a:t>
            </a:r>
            <a:r>
              <a:rPr lang="en-US" altLang="zh-TW" sz="1800" dirty="0" smtClean="0"/>
              <a:t>Effect normal probability plot &amp; Pareto Chart</a:t>
            </a:r>
          </a:p>
          <a:p>
            <a:pPr>
              <a:buNone/>
            </a:pPr>
            <a:r>
              <a:rPr lang="zh-TW" altLang="en-US" sz="1800" dirty="0" smtClean="0"/>
              <a:t>　 </a:t>
            </a:r>
            <a:r>
              <a:rPr lang="en-US" altLang="zh-TW" sz="1800" dirty="0" smtClean="0"/>
              <a:t>ANOVA</a:t>
            </a:r>
          </a:p>
          <a:p>
            <a:pPr>
              <a:buNone/>
            </a:pPr>
            <a:r>
              <a:rPr lang="en-US" altLang="zh-TW" sz="1800" dirty="0" smtClean="0"/>
              <a:t>     Refit model by eliminating non-significant factors.(backward)</a:t>
            </a:r>
          </a:p>
          <a:p>
            <a:pPr>
              <a:buNone/>
            </a:pPr>
            <a:r>
              <a:rPr lang="zh-TW" altLang="en-US" sz="1800" dirty="0" smtClean="0"/>
              <a:t>　 </a:t>
            </a:r>
            <a:r>
              <a:rPr lang="en-US" altLang="zh-TW" sz="1800" dirty="0" smtClean="0"/>
              <a:t>Effect normal probability plot &amp; Pareto chart</a:t>
            </a:r>
          </a:p>
          <a:p>
            <a:pPr>
              <a:buNone/>
            </a:pPr>
            <a:r>
              <a:rPr lang="zh-TW" altLang="en-US" sz="1800" dirty="0" smtClean="0"/>
              <a:t>　 </a:t>
            </a:r>
            <a:r>
              <a:rPr lang="en-US" altLang="zh-TW" sz="1800" dirty="0" smtClean="0"/>
              <a:t>ANOVA &amp; Building regression model</a:t>
            </a:r>
          </a:p>
          <a:p>
            <a:pPr>
              <a:buNone/>
            </a:pPr>
            <a:r>
              <a:rPr lang="zh-TW" altLang="en-US" sz="1800" dirty="0" smtClean="0"/>
              <a:t>　 </a:t>
            </a:r>
            <a:r>
              <a:rPr lang="en-US" altLang="zh-TW" sz="1800" dirty="0" smtClean="0"/>
              <a:t>Residual Analysis</a:t>
            </a:r>
          </a:p>
          <a:p>
            <a:r>
              <a:rPr lang="en-US" altLang="zh-TW" sz="2400" dirty="0" smtClean="0"/>
              <a:t>Plots</a:t>
            </a:r>
          </a:p>
          <a:p>
            <a:pPr>
              <a:buNone/>
            </a:pPr>
            <a:r>
              <a:rPr lang="zh-TW" altLang="en-US" sz="1800" dirty="0" smtClean="0"/>
              <a:t>　 </a:t>
            </a:r>
            <a:r>
              <a:rPr lang="en-US" altLang="zh-TW" sz="1800" dirty="0" smtClean="0"/>
              <a:t>Main effect plots &amp; Interaction plots</a:t>
            </a:r>
          </a:p>
          <a:p>
            <a:pPr>
              <a:buNone/>
            </a:pPr>
            <a:r>
              <a:rPr lang="zh-TW" altLang="en-US" sz="1800" dirty="0" smtClean="0"/>
              <a:t>　 </a:t>
            </a:r>
            <a:r>
              <a:rPr lang="en-US" altLang="zh-TW" sz="1800" dirty="0" smtClean="0"/>
              <a:t>Contour Plot</a:t>
            </a:r>
          </a:p>
          <a:p>
            <a:r>
              <a:rPr lang="en-US" altLang="zh-TW" sz="2400" dirty="0" smtClean="0"/>
              <a:t>Conclusion</a:t>
            </a:r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EA46B-CD76-4817-8541-1CC2F562E4AF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1003</TotalTime>
  <Words>329</Words>
  <Application>Microsoft Office PowerPoint</Application>
  <PresentationFormat>如螢幕大小 (4:3)</PresentationFormat>
  <Paragraphs>126</Paragraphs>
  <Slides>20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流線</vt:lpstr>
      <vt:lpstr>品管實務期末報告  量測變異分析－以斯斯解痛錠為例 與 部分因子設計－應用於CAT-100彈射器</vt:lpstr>
      <vt:lpstr>量測變異分析 －以斯斯解痛錠為例</vt:lpstr>
      <vt:lpstr>Motivation</vt:lpstr>
      <vt:lpstr>Data Collection</vt:lpstr>
      <vt:lpstr>Xbar-R Control Chart</vt:lpstr>
      <vt:lpstr>Gauge R&amp;R(ANOVA Method)</vt:lpstr>
      <vt:lpstr>Gage R&amp;R Plot</vt:lpstr>
      <vt:lpstr>Conclusion</vt:lpstr>
      <vt:lpstr>部分因子設計－應用於CAT-100彈射器</vt:lpstr>
      <vt:lpstr>Introduction</vt:lpstr>
      <vt:lpstr>Data Collection</vt:lpstr>
      <vt:lpstr>Normality Test</vt:lpstr>
      <vt:lpstr>Effect Normal PP-Plot &amp; Pareto Plot</vt:lpstr>
      <vt:lpstr>ANOVA</vt:lpstr>
      <vt:lpstr>Refit model by eliminating  non-significant factors.</vt:lpstr>
      <vt:lpstr>ANOVA &amp; Regression</vt:lpstr>
      <vt:lpstr>Main Effect Plot &amp; Interaction Plot</vt:lpstr>
      <vt:lpstr>Contour Plot</vt:lpstr>
      <vt:lpstr>Residual Analysis</vt:lpstr>
      <vt:lpstr>Conclusion</vt:lpstr>
    </vt:vector>
  </TitlesOfParts>
  <Company>ncku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品管實務期末報告  斯斯解痛錠之量測變異分析 與 部分因子設計-應用於CAT-100彈射器</dc:title>
  <dc:creator>stat</dc:creator>
  <cp:lastModifiedBy>stat</cp:lastModifiedBy>
  <cp:revision>124</cp:revision>
  <dcterms:created xsi:type="dcterms:W3CDTF">2011-12-27T11:46:41Z</dcterms:created>
  <dcterms:modified xsi:type="dcterms:W3CDTF">2012-01-03T06:59:58Z</dcterms:modified>
</cp:coreProperties>
</file>